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2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leted user" initials="" lastIdx="12" clrIdx="0"/>
  <p:cmAuthor id="1" name="Тимур Чернов" initials="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1-10T10:13:33.452" idx="2">
    <p:pos x="519" y="2800"/>
    <p:text>Сделать буллитами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Rqa_7SY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1-10T10:14:14.438" idx="5">
    <p:pos x="519" y="2800"/>
    <p:text>Сделать буллиты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Rqa_7Sc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1-10T10:38:21.353" idx="10">
    <p:pos x="519" y="2800"/>
    <p:text>Сделайте буллитами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Rqov7Rg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1-09T17:24:27.902" idx="11">
    <p:pos x="758" y="1936"/>
    <p:text>Для верстки:
Перерисуйте, пожалуйста, картинку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Rf190Xg"/>
      </p:ext>
    </p:extLst>
  </p:cm>
  <p:cm authorId="1" dt="2021-11-09T17:24:27.902" idx="3">
    <p:pos x="758" y="1936"/>
    <p:text>Без боковых черных вертикальных полос</p:text>
    <p:extLst>
      <p:ext uri="{C676402C-5697-4E1C-873F-D02D1690AC5C}">
        <p15:threadingInfo xmlns:p15="http://schemas.microsoft.com/office/powerpoint/2012/main" timeZoneBias="0">
          <p15:parentCm authorId="0" idx="11"/>
        </p15:threadingInfo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Rf190YA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1-10T10:41:38.844" idx="12">
    <p:pos x="519" y="2800"/>
    <p:text>Сделать буллитами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Rqov7Ro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B38AA-FF16-4DE7-9187-425242F6E704}" type="datetimeFigureOut">
              <a:rPr lang="ru-RU" smtClean="0"/>
              <a:t>17.11.2022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0FF37-34DC-4F25-A4BA-82876D768E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39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f.ppt-online.org/files/slide/i/iCgl34fvznwpTLWJDuo6ahZySERF2dXkecsHmB/slide-15.jpg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f.ppt-online.org/files/slide/o/onYJFSQBwkILy15pv2XAgm8GW0sh46dD3lMxjO/slide-27.jpg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h.edu.ru/uploads/lesson_extract/3847/20190122172635/OEBPS/objects/e_biol_10_5_1/5c41905e8b141757fe1de9ad.png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turbosquid.com/Preview/2015/03/30__04_33_14/Golgiapparatus_02.pngd96bae96-9a78-4ba1-a594-9279b1fab8c1Original.jp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lebolog.pro/uploads/posts/2015-06/1435218549_image.jp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tass2.cdnvideo.ru/width/1200_4ce85301/tass/m2/uploads/i/20190830/5147511.jpg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A%D0%BB%D0%B5%D1%82%D0%BE%D1%87%D0%BD%D0%BE%D0%B5_%D1%8F%D0%B4%D1%80%D0%BE#/media/%D0%A4%D0%B0%D0%B9%D0%BB:Diagram_human_cell_nucleus_ru.svg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d/df/Blausen_0212_CellNucleus_ru.png/800px-Blausen_0212_CellNucleus_ru.png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atworld.info/nauki-o-prirode/hromosomy-struktura-funkcii-i-anomalii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f.ppt-online.org/files/slide/u/UxmZrOzFiAof8GlkuRXTqYCK5yBc9Ds4PpNnwe2S3/slide-3.jpg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mg2.freepng.ru/20180621/sjb/kisspng-prophase-interphase-cell-cycle-chromosome-chromati-5b2c027bab99e3.0017944215296108757029.jpg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mg2.freepng.ru/20180717/rsg/kisspng-prophase-interphase-cell-cycle-chromatin-chromosom-prophase-5b4d9e7af248d7.5914922415318134989924.jpg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mg2.freepng.ru/20180930/wa/kisspng-prophase-chromosome-cell-cycle-interphase-structure-of-chromosomes-5bb1880001ce80.3373223915383613440074.jpg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mg2.freepng.ru/20181117/qkl/kisspng-anaphase-mitosis-cell-division-interphase-fileschnoyanaphase-png-wikimedia-commons-5bf09b60e87f13.4991821815424950729523.jpg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mg2.freepng.ru/20180611/azo/kisspng-mitosis-and-meiosis-telophase-cell-division-cytoki-5b1e6d2e9e5c98.4008758415287206866487.jpg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vatars.mds.yandex.net/i?id=6d3716bb72d7a3650f99e88f6884d3c3-4290003-images-thumbs&amp;n=13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mg2.freepng.ru/20180805/qbt/kisspng-mitosis-cytokinesis-cell-division-cytokinesis-clip-art-at-clker-com-vector-clip-ar-5b6761033da394.5199619315335016992525.jpg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f.ppt-online.org/files1/slide/f/Fl30VM57z2kCNxEIUjQ8iXpDLR4AZqmPyb9YrOHWn/slide-18.jpg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.foxford.ngcdn.ru/uploads/tinymce_image/image/115868/6eb123588fd76036.png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s02.infourok.ru/uploads/ex/02c2/0005a811-5dfed093/img5.jpg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s02.vseosvita.ua/0200u5xv-8424-540x187.png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100-bal.ru/pars_docs/refs/20/19781/19781_html_m7c995202.jpg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nnahelp.ru/wp-content/uploads/2017/06/ovogenez.jpg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siklopedikbilgiler.com/wp-content/uploads/2021/02/Ribozom-Nedir.jpg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olbiol.kirov.ru/upload/gallery/img/30082016082159/9d3fda.jp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kid.ru/imgn/282/140.jp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0b7033cf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100b7033cf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slide-15.jpg (1024×768) (ppt-online.org)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2235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08e0f8ce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008e0f8ce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slide-27.jpg (1024×576) (ppt-online.org)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4971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08e0f8ce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1008e0f8ce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16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08e0f8ce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1008e0f8ce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5c41905e8b141757fe1de9ad.png (500×380) (resh.edu.ru)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6128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08e0f8ce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1008e0f8ce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Golgiapparatus_02.pngd96bae96-9a78-4ba1-a594-9279b1fab8c1Original.jpg (1280×720) (turbosquid.com)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6438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08e0f8ce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1008e0f8ce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1435218549_image.jpg (1200×875) (phlebolog.pro)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2409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08e0f8ce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008e0f8ce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434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08e0f8ce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1008e0f8ce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5147511.jpg (970×647) (cdnvideo.ru)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8104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08e0f8ce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1008e0f8ce3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https://www.freepng.ru/png-kgb2mt/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6407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08e0f8ce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1008e0f8ce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https://ru.wikipedia.org/wiki/%D0%9A%D0%BB%D0%B5%D1%82%D0%BE%D1%87%D0%BD%D0%BE%D0%B5_%D1%8F%D0%B4%D1%80%D0%BE#/media/%D0%A4%D0%B0%D0%B9%D0%BB:Diagram_human_cell_nucleus_ru.svg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518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08e0f8ce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1008e0f8ce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800px-Blausen_0212_CellNucleus_ru.png (800×893) (wikimedia.org)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8230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08e0f8ce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1008e0f8ce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https://foxford.ru/wiki/biologiya/stroenie-kletok-eukariot-odnomembrannye-organelly-yadro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8743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0b7033cf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100b7033cf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5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https://natworld.info/nauki-o-prirode/hromosomy-struktura-funkcii-i-anomalii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68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0b7033cf5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100b7033cf5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slide-3.jpg (1024×767) (ppt-online.org)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5166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008e0f8ce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6" name="Google Shape;856;g1008e0f8ce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https://ru.m.wikipedia.org/wiki/%D0%A4%D0%B0%D0%B9%D0%BB:Cell_cycle_diagram.svg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7889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00b7033c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" name="Google Shape;863;g100b7033c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kisspng-prophase-interphase-cell-cycle-chromosome-chromati-5b2c027bab99e3.0017944215296108757029.jpg (900×620) (freepng.ru)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3787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00b7033cf5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g100b7033cf5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263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008e0f8ce3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7" name="Google Shape;877;g1008e0f8ce3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011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00b7033cf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4" name="Google Shape;884;g100b7033cf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kisspng-prophase-interphase-cell-cycle-chromatin-chromosom-prophase-5b4d9e7af248d7.5914922415318134989924.jpg (900×620) (freepng.ru)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28032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00b7033cf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1" name="Google Shape;891;g100b7033cf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kisspng-prophase-chromosome-cell-cycle-interphase-structure-of-chromosomes-5bb1880001ce80.3373223915383613440074.jpg (900×620) (freepng.ru)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3225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00b7033c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8" name="Google Shape;898;g100b7033c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kisspng-anaphase-mitosis-cell-division-interphase-fileschnoyanaphase-png-wikimedia-commons-5bf09b60e87f13.4991821815424950729523.jpg (900×380) (freepng.ru)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02468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00b7033cf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g100b7033cf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kisspng-mitosis-and-meiosis-telophase-cell-division-cytoki-5b1e6d2e9e5c98.4008758415287206866487.jpg (900×560) (freepng.ru)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219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0b7033cf5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00b7033cf5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i (473×320) (yandex.net)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8287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00b7033cf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3" name="Google Shape;913;g100b7033cf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kisspng-mitosis-cytokinesis-cell-division-cytokinesis-clip-art-at-clker-com-vector-clip-ar-5b6761033da394.5199619315335016992525.jpg (900×440) (freepng.ru)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13239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008e0f8ce3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0" name="Google Shape;920;g1008e0f8ce3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slide-18.jpg (1024×767) (ppt-online.org)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3313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008e0f8ce3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1008e0f8ce3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246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00b7033cf5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5" name="Google Shape;935;g100b7033cf5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15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008e0f8ce3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2" name="Google Shape;942;g1008e0f8ce3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6eb123588fd76036.png (1280×768) (ngcdn.ru)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8587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00b7033cf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g100b7033cf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img5.jpg (960×720) (infourok.ru)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56887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010141b15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8" name="Google Shape;958;g1010141b15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0200u5xv-8424-540x187.png (540×187) (vseosvita.ua)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44774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008e0f8ce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5" name="Google Shape;965;g1008e0f8ce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19781_html_m7c995202.jpg (711×862) (100-bal.ru)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94202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008e0f8ce3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2" name="Google Shape;972;g1008e0f8ce3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ovogenez.jpg (640×480) (annahelp.ru)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1238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08e0f8c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1008e0f8c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241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08e0f8ce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1008e0f8ce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674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08e0f8ce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1008e0f8ce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124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08e0f8c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008e0f8ce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https://www.ansiklopedikbilgiler.com/wp-content/uploads/2021/02/Ribozom-Nedir.jpg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145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08e0f8ce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1008e0f8ce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9d3fda.jpg (800×800) (kirov.ru)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6814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08e0f8ce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1008e0f8ce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140.jpg (740×550) (sitekid.ru)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3145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3B73-ABC7-4BB3-AD74-F7EE3BE73DA9}" type="datetimeFigureOut">
              <a:rPr lang="ru-RU" smtClean="0"/>
              <a:t>17.11.2022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1E5BB-6E9A-4A74-BC93-2EB7EE908A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104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3B73-ABC7-4BB3-AD74-F7EE3BE73DA9}" type="datetimeFigureOut">
              <a:rPr lang="ru-RU" smtClean="0"/>
              <a:t>17.11.2022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1E5BB-6E9A-4A74-BC93-2EB7EE908A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7231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3B73-ABC7-4BB3-AD74-F7EE3BE73DA9}" type="datetimeFigureOut">
              <a:rPr lang="ru-RU" smtClean="0"/>
              <a:t>17.11.2022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1E5BB-6E9A-4A74-BC93-2EB7EE908A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079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BFBFB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8"/>
          <p:cNvSpPr txBox="1">
            <a:spLocks noGrp="1"/>
          </p:cNvSpPr>
          <p:nvPr>
            <p:ph type="body" idx="1"/>
          </p:nvPr>
        </p:nvSpPr>
        <p:spPr>
          <a:xfrm>
            <a:off x="976792" y="570567"/>
            <a:ext cx="4925717" cy="41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1524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067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609630" lvl="1" indent="-1524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067">
                <a:latin typeface="Arial"/>
                <a:ea typeface="Arial"/>
                <a:cs typeface="Arial"/>
                <a:sym typeface="Arial"/>
              </a:defRPr>
            </a:lvl2pPr>
            <a:lvl3pPr marL="914446" lvl="2" indent="-1524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067">
                <a:latin typeface="Arial"/>
                <a:ea typeface="Arial"/>
                <a:cs typeface="Arial"/>
                <a:sym typeface="Arial"/>
              </a:defRPr>
            </a:lvl3pPr>
            <a:lvl4pPr marL="1219261" lvl="3" indent="-1524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067">
                <a:latin typeface="Arial"/>
                <a:ea typeface="Arial"/>
                <a:cs typeface="Arial"/>
                <a:sym typeface="Arial"/>
              </a:defRPr>
            </a:lvl4pPr>
            <a:lvl5pPr marL="1524076" lvl="4" indent="-1524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067">
                <a:latin typeface="Arial"/>
                <a:ea typeface="Arial"/>
                <a:cs typeface="Arial"/>
                <a:sym typeface="Arial"/>
              </a:defRPr>
            </a:lvl5pPr>
            <a:lvl6pPr marL="1828891" lvl="5" indent="-25824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2133707" lvl="6" indent="-25824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2438522" lvl="7" indent="-25824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2743337" lvl="8" indent="-25824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58"/>
          <p:cNvSpPr txBox="1">
            <a:spLocks noGrp="1"/>
          </p:cNvSpPr>
          <p:nvPr>
            <p:ph type="body" idx="2"/>
          </p:nvPr>
        </p:nvSpPr>
        <p:spPr>
          <a:xfrm>
            <a:off x="976792" y="2963540"/>
            <a:ext cx="9455072" cy="268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1524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333">
                <a:latin typeface="Montserrat"/>
                <a:ea typeface="Montserrat"/>
                <a:cs typeface="Montserrat"/>
                <a:sym typeface="Montserrat"/>
              </a:defRPr>
            </a:lvl1pPr>
            <a:lvl2pPr marL="609630" lvl="1" indent="-1524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333">
                <a:latin typeface="Montserrat"/>
                <a:ea typeface="Montserrat"/>
                <a:cs typeface="Montserrat"/>
                <a:sym typeface="Montserrat"/>
              </a:defRPr>
            </a:lvl2pPr>
            <a:lvl3pPr marL="914446" lvl="2" indent="-1524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333">
                <a:latin typeface="Montserrat"/>
                <a:ea typeface="Montserrat"/>
                <a:cs typeface="Montserrat"/>
                <a:sym typeface="Montserrat"/>
              </a:defRPr>
            </a:lvl3pPr>
            <a:lvl4pPr marL="1219261" lvl="3" indent="-1524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333">
                <a:latin typeface="Montserrat"/>
                <a:ea typeface="Montserrat"/>
                <a:cs typeface="Montserrat"/>
                <a:sym typeface="Montserrat"/>
              </a:defRPr>
            </a:lvl4pPr>
            <a:lvl5pPr marL="1524076" lvl="4" indent="-1524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333">
                <a:latin typeface="Montserrat"/>
                <a:ea typeface="Montserrat"/>
                <a:cs typeface="Montserrat"/>
                <a:sym typeface="Montserrat"/>
              </a:defRPr>
            </a:lvl5pPr>
            <a:lvl6pPr marL="1828891" lvl="5" indent="-25824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2133707" lvl="6" indent="-25824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2438522" lvl="7" indent="-25824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2743337" lvl="8" indent="-25824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8"/>
          <p:cNvSpPr txBox="1">
            <a:spLocks noGrp="1"/>
          </p:cNvSpPr>
          <p:nvPr>
            <p:ph type="title"/>
          </p:nvPr>
        </p:nvSpPr>
        <p:spPr>
          <a:xfrm>
            <a:off x="912802" y="1123354"/>
            <a:ext cx="9455072" cy="134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SemiBol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5165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">
  <p:cSld name="9_TITLE">
    <p:bg>
      <p:bgPr>
        <a:solidFill>
          <a:srgbClr val="FBFBFB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5"/>
          <p:cNvSpPr txBox="1">
            <a:spLocks noGrp="1"/>
          </p:cNvSpPr>
          <p:nvPr>
            <p:ph type="body" idx="1"/>
          </p:nvPr>
        </p:nvSpPr>
        <p:spPr>
          <a:xfrm>
            <a:off x="965764" y="5959645"/>
            <a:ext cx="10229146" cy="609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1524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933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609630" lvl="1" indent="-1524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200">
                <a:solidFill>
                  <a:srgbClr val="FEFFFF"/>
                </a:solidFill>
              </a:defRPr>
            </a:lvl2pPr>
            <a:lvl3pPr marL="914446" lvl="2" indent="-1524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200">
                <a:solidFill>
                  <a:srgbClr val="FEFFFF"/>
                </a:solidFill>
              </a:defRPr>
            </a:lvl3pPr>
            <a:lvl4pPr marL="1219261" lvl="3" indent="-1524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200">
                <a:solidFill>
                  <a:srgbClr val="FEFFFF"/>
                </a:solidFill>
              </a:defRPr>
            </a:lvl4pPr>
            <a:lvl5pPr marL="1524076" lvl="4" indent="-1524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200">
                <a:solidFill>
                  <a:srgbClr val="FEFFFF"/>
                </a:solidFill>
              </a:defRPr>
            </a:lvl5pPr>
            <a:lvl6pPr marL="1828891" lvl="5" indent="-25824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2133707" lvl="6" indent="-25824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2438522" lvl="7" indent="-25824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2743337" lvl="8" indent="-25824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65"/>
          <p:cNvSpPr>
            <a:spLocks noGrp="1"/>
          </p:cNvSpPr>
          <p:nvPr>
            <p:ph type="pic" idx="2"/>
          </p:nvPr>
        </p:nvSpPr>
        <p:spPr>
          <a:xfrm>
            <a:off x="976340" y="3104675"/>
            <a:ext cx="10229146" cy="2573473"/>
          </a:xfrm>
          <a:prstGeom prst="roundRect">
            <a:avLst>
              <a:gd name="adj" fmla="val 9244"/>
            </a:avLst>
          </a:prstGeom>
          <a:noFill/>
          <a:ln>
            <a:noFill/>
          </a:ln>
        </p:spPr>
      </p:sp>
      <p:sp>
        <p:nvSpPr>
          <p:cNvPr id="32" name="Google Shape;32;p65"/>
          <p:cNvSpPr txBox="1">
            <a:spLocks noGrp="1"/>
          </p:cNvSpPr>
          <p:nvPr>
            <p:ph type="body" idx="3"/>
          </p:nvPr>
        </p:nvSpPr>
        <p:spPr>
          <a:xfrm>
            <a:off x="976792" y="570567"/>
            <a:ext cx="4925717" cy="41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1524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067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609630" lvl="1" indent="-1524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067">
                <a:latin typeface="Arial"/>
                <a:ea typeface="Arial"/>
                <a:cs typeface="Arial"/>
                <a:sym typeface="Arial"/>
              </a:defRPr>
            </a:lvl2pPr>
            <a:lvl3pPr marL="914446" lvl="2" indent="-1524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067">
                <a:latin typeface="Arial"/>
                <a:ea typeface="Arial"/>
                <a:cs typeface="Arial"/>
                <a:sym typeface="Arial"/>
              </a:defRPr>
            </a:lvl3pPr>
            <a:lvl4pPr marL="1219261" lvl="3" indent="-1524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067">
                <a:latin typeface="Arial"/>
                <a:ea typeface="Arial"/>
                <a:cs typeface="Arial"/>
                <a:sym typeface="Arial"/>
              </a:defRPr>
            </a:lvl4pPr>
            <a:lvl5pPr marL="1524076" lvl="4" indent="-1524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067">
                <a:latin typeface="Arial"/>
                <a:ea typeface="Arial"/>
                <a:cs typeface="Arial"/>
                <a:sym typeface="Arial"/>
              </a:defRPr>
            </a:lvl5pPr>
            <a:lvl6pPr marL="1828891" lvl="5" indent="-25824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2133707" lvl="6" indent="-25824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2438522" lvl="7" indent="-25824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2743337" lvl="8" indent="-25824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65"/>
          <p:cNvSpPr txBox="1">
            <a:spLocks noGrp="1"/>
          </p:cNvSpPr>
          <p:nvPr>
            <p:ph type="title"/>
          </p:nvPr>
        </p:nvSpPr>
        <p:spPr>
          <a:xfrm>
            <a:off x="912802" y="1123354"/>
            <a:ext cx="9455072" cy="134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SemiBol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409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3B73-ABC7-4BB3-AD74-F7EE3BE73DA9}" type="datetimeFigureOut">
              <a:rPr lang="ru-RU" smtClean="0"/>
              <a:t>17.11.2022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1E5BB-6E9A-4A74-BC93-2EB7EE908A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59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3B73-ABC7-4BB3-AD74-F7EE3BE73DA9}" type="datetimeFigureOut">
              <a:rPr lang="ru-RU" smtClean="0"/>
              <a:t>17.11.2022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1E5BB-6E9A-4A74-BC93-2EB7EE908A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8739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3B73-ABC7-4BB3-AD74-F7EE3BE73DA9}" type="datetimeFigureOut">
              <a:rPr lang="ru-RU" smtClean="0"/>
              <a:t>17.11.2022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1E5BB-6E9A-4A74-BC93-2EB7EE908A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3B73-ABC7-4BB3-AD74-F7EE3BE73DA9}" type="datetimeFigureOut">
              <a:rPr lang="ru-RU" smtClean="0"/>
              <a:t>17.11.2022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1E5BB-6E9A-4A74-BC93-2EB7EE908A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685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3B73-ABC7-4BB3-AD74-F7EE3BE73DA9}" type="datetimeFigureOut">
              <a:rPr lang="ru-RU" smtClean="0"/>
              <a:t>17.11.2022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1E5BB-6E9A-4A74-BC93-2EB7EE908A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137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3B73-ABC7-4BB3-AD74-F7EE3BE73DA9}" type="datetimeFigureOut">
              <a:rPr lang="ru-RU" smtClean="0"/>
              <a:t>17.11.2022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1E5BB-6E9A-4A74-BC93-2EB7EE908A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74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3B73-ABC7-4BB3-AD74-F7EE3BE73DA9}" type="datetimeFigureOut">
              <a:rPr lang="ru-RU" smtClean="0"/>
              <a:t>17.11.2022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1E5BB-6E9A-4A74-BC93-2EB7EE908A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008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3B73-ABC7-4BB3-AD74-F7EE3BE73DA9}" type="datetimeFigureOut">
              <a:rPr lang="ru-RU" smtClean="0"/>
              <a:t>17.11.2022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1E5BB-6E9A-4A74-BC93-2EB7EE908A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33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3B73-ABC7-4BB3-AD74-F7EE3BE73DA9}" type="datetimeFigureOut">
              <a:rPr lang="ru-RU" smtClean="0"/>
              <a:t>17.11.2022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1E5BB-6E9A-4A74-BC93-2EB7EE908A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13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 smtClean="0"/>
              <a:t>Э</a:t>
            </a:r>
            <a:r>
              <a:rPr lang="ru-RU" dirty="0" err="1"/>
              <a:t>у</a:t>
            </a:r>
            <a:r>
              <a:rPr lang="ru-RU" dirty="0" err="1" smtClean="0"/>
              <a:t>кариотическая</a:t>
            </a:r>
            <a:r>
              <a:rPr lang="ru-RU" dirty="0" smtClean="0"/>
              <a:t> клетка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845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08e0f8ce3_0_43"/>
          <p:cNvSpPr txBox="1">
            <a:spLocks noGrp="1"/>
          </p:cNvSpPr>
          <p:nvPr>
            <p:ph type="title"/>
          </p:nvPr>
        </p:nvSpPr>
        <p:spPr>
          <a:xfrm>
            <a:off x="1833430" y="464593"/>
            <a:ext cx="7271239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 dirty="0"/>
              <a:t>Клеточный центр (центриоль)</a:t>
            </a:r>
            <a:endParaRPr dirty="0"/>
          </a:p>
        </p:txBody>
      </p:sp>
      <p:pic>
        <p:nvPicPr>
          <p:cNvPr id="269" name="Google Shape;269;g1008e0f8ce3_0_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-969"/>
          <a:stretch/>
        </p:blipFill>
        <p:spPr>
          <a:xfrm>
            <a:off x="2615649" y="1660909"/>
            <a:ext cx="6312042" cy="476095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22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08e0f8ce3_0_55"/>
          <p:cNvSpPr txBox="1">
            <a:spLocks noGrp="1"/>
          </p:cNvSpPr>
          <p:nvPr>
            <p:ph type="title"/>
          </p:nvPr>
        </p:nvSpPr>
        <p:spPr>
          <a:xfrm>
            <a:off x="2993638" y="454760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 dirty="0"/>
              <a:t>Жгутик</a:t>
            </a:r>
            <a:endParaRPr dirty="0"/>
          </a:p>
        </p:txBody>
      </p:sp>
      <p:pic>
        <p:nvPicPr>
          <p:cNvPr id="277" name="Google Shape;277;g1008e0f8ce3_0_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56289" y="2579359"/>
            <a:ext cx="5753800" cy="3454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23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08e0f8ce3_0_25"/>
          <p:cNvSpPr txBox="1">
            <a:spLocks noGrp="1"/>
          </p:cNvSpPr>
          <p:nvPr>
            <p:ph type="body" idx="2"/>
          </p:nvPr>
        </p:nvSpPr>
        <p:spPr>
          <a:xfrm>
            <a:off x="3216445" y="2963539"/>
            <a:ext cx="5318400" cy="2689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ru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8"/>
                  </a:ext>
                </a:extLst>
              </a:rPr>
              <a:t>Эндоплазматическая сеть (ЭПС)</a:t>
            </a:r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9"/>
                </a:ext>
              </a:extLst>
            </a:endParaRPr>
          </a:p>
          <a:p>
            <a:pPr marL="0" indent="0"/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0"/>
                </a:ext>
              </a:extLst>
            </a:endParaRPr>
          </a:p>
          <a:p>
            <a:pPr marL="0" indent="0"/>
            <a:r>
              <a:rPr lang="ru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1"/>
                  </a:ext>
                </a:extLst>
              </a:rPr>
              <a:t>Комплекс гольджи</a:t>
            </a:r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2"/>
                </a:ext>
              </a:extLst>
            </a:endParaRPr>
          </a:p>
          <a:p>
            <a:pPr marL="0" indent="0"/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3"/>
                </a:ext>
              </a:extLst>
            </a:endParaRPr>
          </a:p>
          <a:p>
            <a:pPr marL="0" indent="0"/>
            <a:r>
              <a:rPr lang="ru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4"/>
                  </a:ext>
                </a:extLst>
              </a:rPr>
              <a:t>Везикулы (лизосомы, фагосомы, вакуоль…)</a:t>
            </a:r>
            <a:endParaRPr sz="2000"/>
          </a:p>
        </p:txBody>
      </p:sp>
      <p:sp>
        <p:nvSpPr>
          <p:cNvPr id="284" name="Google Shape;284;g1008e0f8ce3_0_25"/>
          <p:cNvSpPr txBox="1">
            <a:spLocks noGrp="1"/>
          </p:cNvSpPr>
          <p:nvPr>
            <p:ph type="title"/>
          </p:nvPr>
        </p:nvSpPr>
        <p:spPr>
          <a:xfrm>
            <a:off x="3180451" y="1123354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/>
              <a:t>Одномембранные органоиды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525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08e0f8ce3_0_61"/>
          <p:cNvSpPr txBox="1">
            <a:spLocks noGrp="1"/>
          </p:cNvSpPr>
          <p:nvPr>
            <p:ph type="title"/>
          </p:nvPr>
        </p:nvSpPr>
        <p:spPr>
          <a:xfrm>
            <a:off x="1518799" y="562916"/>
            <a:ext cx="6897614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 dirty="0"/>
              <a:t>Эндоплазматическая сеть</a:t>
            </a:r>
            <a:endParaRPr dirty="0"/>
          </a:p>
        </p:txBody>
      </p:sp>
      <p:pic>
        <p:nvPicPr>
          <p:cNvPr id="292" name="Google Shape;292;g1008e0f8ce3_0_6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1364" b="-1994"/>
          <a:stretch/>
        </p:blipFill>
        <p:spPr>
          <a:xfrm>
            <a:off x="2855307" y="1906716"/>
            <a:ext cx="5753800" cy="4519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819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08e0f8ce3_0_67"/>
          <p:cNvSpPr txBox="1">
            <a:spLocks noGrp="1"/>
          </p:cNvSpPr>
          <p:nvPr>
            <p:ph type="title"/>
          </p:nvPr>
        </p:nvSpPr>
        <p:spPr>
          <a:xfrm>
            <a:off x="2826490" y="513754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 dirty="0"/>
              <a:t>Комплекс Гольджи</a:t>
            </a:r>
            <a:endParaRPr dirty="0"/>
          </a:p>
        </p:txBody>
      </p:sp>
      <p:pic>
        <p:nvPicPr>
          <p:cNvPr id="300" name="Google Shape;300;g1008e0f8ce3_0_6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32056" y="1986116"/>
            <a:ext cx="6612176" cy="403003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065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08e0f8ce3_0_73"/>
          <p:cNvSpPr txBox="1">
            <a:spLocks noGrp="1"/>
          </p:cNvSpPr>
          <p:nvPr>
            <p:ph type="title"/>
          </p:nvPr>
        </p:nvSpPr>
        <p:spPr>
          <a:xfrm>
            <a:off x="3180451" y="1123354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/>
              <a:t>Везикулы</a:t>
            </a:r>
            <a:endParaRPr/>
          </a:p>
        </p:txBody>
      </p:sp>
      <p:pic>
        <p:nvPicPr>
          <p:cNvPr id="308" name="Google Shape;308;g1008e0f8ce3_0_7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16183" y="2030284"/>
            <a:ext cx="5753800" cy="4240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25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08e0f8ce3_0_31"/>
          <p:cNvSpPr txBox="1">
            <a:spLocks noGrp="1"/>
          </p:cNvSpPr>
          <p:nvPr>
            <p:ph type="body" idx="1"/>
          </p:nvPr>
        </p:nvSpPr>
        <p:spPr>
          <a:xfrm>
            <a:off x="3216445" y="570567"/>
            <a:ext cx="2770800" cy="4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14" name="Google Shape;314;g1008e0f8ce3_0_31"/>
          <p:cNvSpPr txBox="1">
            <a:spLocks noGrp="1"/>
          </p:cNvSpPr>
          <p:nvPr>
            <p:ph type="body" idx="2"/>
          </p:nvPr>
        </p:nvSpPr>
        <p:spPr>
          <a:xfrm>
            <a:off x="3216445" y="2963539"/>
            <a:ext cx="5318400" cy="2689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ru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5"/>
                  </a:ext>
                </a:extLst>
              </a:rPr>
              <a:t>Ядро</a:t>
            </a:r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6"/>
                </a:ext>
              </a:extLst>
            </a:endParaRPr>
          </a:p>
          <a:p>
            <a:pPr marL="0" indent="0"/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7"/>
                </a:ext>
              </a:extLst>
            </a:endParaRPr>
          </a:p>
          <a:p>
            <a:pPr marL="0" indent="0"/>
            <a:r>
              <a:rPr lang="ru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8"/>
                  </a:ext>
                </a:extLst>
              </a:rPr>
              <a:t>Митохондрия</a:t>
            </a:r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9"/>
                </a:ext>
              </a:extLst>
            </a:endParaRPr>
          </a:p>
          <a:p>
            <a:pPr marL="0" indent="0"/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0"/>
                </a:ext>
              </a:extLst>
            </a:endParaRPr>
          </a:p>
          <a:p>
            <a:pPr marL="0" indent="0"/>
            <a:r>
              <a:rPr lang="ru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1"/>
                  </a:ext>
                </a:extLst>
              </a:rPr>
              <a:t>Пластиды</a:t>
            </a:r>
            <a:endParaRPr sz="2000"/>
          </a:p>
        </p:txBody>
      </p:sp>
      <p:sp>
        <p:nvSpPr>
          <p:cNvPr id="315" name="Google Shape;315;g1008e0f8ce3_0_31"/>
          <p:cNvSpPr txBox="1">
            <a:spLocks noGrp="1"/>
          </p:cNvSpPr>
          <p:nvPr>
            <p:ph type="title"/>
          </p:nvPr>
        </p:nvSpPr>
        <p:spPr>
          <a:xfrm>
            <a:off x="3180451" y="1123354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/>
              <a:t>Двумембранные органоиды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508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08e0f8ce3_0_79"/>
          <p:cNvSpPr txBox="1">
            <a:spLocks noGrp="1"/>
          </p:cNvSpPr>
          <p:nvPr>
            <p:ph type="title"/>
          </p:nvPr>
        </p:nvSpPr>
        <p:spPr>
          <a:xfrm>
            <a:off x="3180451" y="1123354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/>
              <a:t>Митохондрии</a:t>
            </a:r>
            <a:endParaRPr/>
          </a:p>
        </p:txBody>
      </p:sp>
      <p:pic>
        <p:nvPicPr>
          <p:cNvPr id="323" name="Google Shape;323;g1008e0f8ce3_0_7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0325" b="13362"/>
          <a:stretch/>
        </p:blipFill>
        <p:spPr>
          <a:xfrm>
            <a:off x="3210250" y="2338217"/>
            <a:ext cx="5753800" cy="2929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033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08e0f8ce3_0_85"/>
          <p:cNvSpPr txBox="1">
            <a:spLocks noGrp="1"/>
          </p:cNvSpPr>
          <p:nvPr>
            <p:ph type="title"/>
          </p:nvPr>
        </p:nvSpPr>
        <p:spPr>
          <a:xfrm>
            <a:off x="3116626" y="435096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 dirty="0"/>
              <a:t>Хлоропла</a:t>
            </a:r>
            <a:r>
              <a:rPr lang="ru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2"/>
                  </a:ext>
                </a:extLst>
              </a:rPr>
              <a:t>сты</a:t>
            </a:r>
            <a:endParaRPr dirty="0"/>
          </a:p>
        </p:txBody>
      </p:sp>
      <p:pic>
        <p:nvPicPr>
          <p:cNvPr id="331" name="Google Shape;331;g1008e0f8ce3_0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1994" y="2437653"/>
            <a:ext cx="5446049" cy="3724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500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08e0f8ce3_0_91"/>
          <p:cNvSpPr txBox="1">
            <a:spLocks noGrp="1"/>
          </p:cNvSpPr>
          <p:nvPr>
            <p:ph type="title"/>
          </p:nvPr>
        </p:nvSpPr>
        <p:spPr>
          <a:xfrm>
            <a:off x="3180451" y="1123354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/>
              <a:t>Ядро</a:t>
            </a:r>
            <a:endParaRPr/>
          </a:p>
        </p:txBody>
      </p:sp>
      <p:pic>
        <p:nvPicPr>
          <p:cNvPr id="339" name="Google Shape;339;g1008e0f8ce3_0_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9342" y="2208217"/>
            <a:ext cx="5213350" cy="408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263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100b7033cf5_1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4883" y="324465"/>
            <a:ext cx="8381504" cy="6245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151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08e0f8ce3_0_97"/>
          <p:cNvSpPr txBox="1">
            <a:spLocks noGrp="1"/>
          </p:cNvSpPr>
          <p:nvPr>
            <p:ph type="title"/>
          </p:nvPr>
        </p:nvSpPr>
        <p:spPr>
          <a:xfrm>
            <a:off x="3180451" y="1123354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/>
              <a:t>Ядрышко</a:t>
            </a:r>
            <a:endParaRPr/>
          </a:p>
        </p:txBody>
      </p:sp>
      <p:pic>
        <p:nvPicPr>
          <p:cNvPr id="347" name="Google Shape;347;g1008e0f8ce3_0_9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72050" y="1856083"/>
            <a:ext cx="4726800" cy="4372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799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0b7033cf5_0_79"/>
          <p:cNvSpPr txBox="1">
            <a:spLocks noGrp="1"/>
          </p:cNvSpPr>
          <p:nvPr>
            <p:ph type="title"/>
          </p:nvPr>
        </p:nvSpPr>
        <p:spPr>
          <a:xfrm>
            <a:off x="3101793" y="425264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 dirty="0"/>
              <a:t>Строение хромос</a:t>
            </a:r>
            <a:r>
              <a:rPr lang="ru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3"/>
                  </a:ext>
                </a:extLst>
              </a:rPr>
              <a:t>омы</a:t>
            </a:r>
            <a:endParaRPr dirty="0"/>
          </a:p>
        </p:txBody>
      </p:sp>
      <p:pic>
        <p:nvPicPr>
          <p:cNvPr id="354" name="Google Shape;354;g100b7033cf5_0_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1194" y="1209368"/>
            <a:ext cx="5558999" cy="54047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57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g100b7033cf5_1_8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3263" t="21942"/>
          <a:stretch/>
        </p:blipFill>
        <p:spPr>
          <a:xfrm>
            <a:off x="2069404" y="1838632"/>
            <a:ext cx="7212247" cy="457057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62" name="Google Shape;362;g100b7033cf5_1_84"/>
          <p:cNvSpPr txBox="1">
            <a:spLocks noGrp="1"/>
          </p:cNvSpPr>
          <p:nvPr>
            <p:ph type="title"/>
          </p:nvPr>
        </p:nvSpPr>
        <p:spPr>
          <a:xfrm>
            <a:off x="3180451" y="1123354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/>
              <a:t>Компактизация ДНК</a:t>
            </a:r>
            <a:endParaRPr/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396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008e0f8ce3_0_379"/>
          <p:cNvSpPr txBox="1">
            <a:spLocks noGrp="1"/>
          </p:cNvSpPr>
          <p:nvPr>
            <p:ph type="title"/>
          </p:nvPr>
        </p:nvSpPr>
        <p:spPr>
          <a:xfrm>
            <a:off x="2777328" y="444928"/>
            <a:ext cx="6799291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 dirty="0"/>
              <a:t>Жизненный цикл клетки</a:t>
            </a:r>
            <a:endParaRPr dirty="0"/>
          </a:p>
        </p:txBody>
      </p:sp>
      <p:pic>
        <p:nvPicPr>
          <p:cNvPr id="860" name="Google Shape;860;g1008e0f8ce3_0_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1078" y="1592826"/>
            <a:ext cx="4948522" cy="4895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395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00b7033cf5_0_42"/>
          <p:cNvSpPr txBox="1">
            <a:spLocks noGrp="1"/>
          </p:cNvSpPr>
          <p:nvPr>
            <p:ph type="title"/>
          </p:nvPr>
        </p:nvSpPr>
        <p:spPr>
          <a:xfrm>
            <a:off x="2993638" y="503922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 dirty="0"/>
              <a:t>Интерфаза</a:t>
            </a:r>
            <a:endParaRPr dirty="0"/>
          </a:p>
        </p:txBody>
      </p:sp>
      <p:pic>
        <p:nvPicPr>
          <p:cNvPr id="867" name="Google Shape;867;g100b7033cf5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639" y="2068171"/>
            <a:ext cx="6257352" cy="4187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027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00b7033cf5_1_65"/>
          <p:cNvSpPr txBox="1">
            <a:spLocks noGrp="1"/>
          </p:cNvSpPr>
          <p:nvPr>
            <p:ph type="body" idx="2"/>
          </p:nvPr>
        </p:nvSpPr>
        <p:spPr>
          <a:xfrm>
            <a:off x="3078793" y="1842662"/>
            <a:ext cx="5318400" cy="2689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ru" sz="40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Митоз </a:t>
            </a:r>
            <a:r>
              <a:rPr lang="ru" sz="4000" dirty="0" smtClean="0">
                <a:latin typeface="Montserrat SemiBold"/>
                <a:ea typeface="Montserrat SemiBold"/>
                <a:cs typeface="Montserrat SemiBold"/>
                <a:sym typeface="Montserrat SemiBold"/>
              </a:rPr>
              <a:t>- </a:t>
            </a:r>
            <a:r>
              <a:rPr lang="ru" sz="2000" dirty="0" smtClean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деление клеток</a:t>
            </a:r>
            <a:r>
              <a:rPr lang="ru" sz="200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при котором происходит образование двух дочерних клеток, идентичных материнской.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27614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008e0f8ce3_0_385"/>
          <p:cNvSpPr txBox="1">
            <a:spLocks noGrp="1"/>
          </p:cNvSpPr>
          <p:nvPr>
            <p:ph type="body" idx="2"/>
          </p:nvPr>
        </p:nvSpPr>
        <p:spPr>
          <a:xfrm>
            <a:off x="3216445" y="2963539"/>
            <a:ext cx="5318400" cy="2689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ru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56"/>
                  </a:ext>
                </a:extLst>
              </a:rPr>
              <a:t>Профаза</a:t>
            </a:r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57"/>
                </a:ext>
              </a:extLst>
            </a:endParaRPr>
          </a:p>
          <a:p>
            <a:pPr marL="0" indent="0"/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58"/>
                </a:ext>
              </a:extLst>
            </a:endParaRPr>
          </a:p>
          <a:p>
            <a:pPr marL="0" indent="0"/>
            <a:r>
              <a:rPr lang="ru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59"/>
                  </a:ext>
                </a:extLst>
              </a:rPr>
              <a:t>Метафаза</a:t>
            </a:r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60"/>
                </a:ext>
              </a:extLst>
            </a:endParaRPr>
          </a:p>
          <a:p>
            <a:pPr marL="0" indent="0"/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61"/>
                </a:ext>
              </a:extLst>
            </a:endParaRPr>
          </a:p>
          <a:p>
            <a:pPr marL="0" indent="0"/>
            <a:r>
              <a:rPr lang="ru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62"/>
                  </a:ext>
                </a:extLst>
              </a:rPr>
              <a:t>Анафаза</a:t>
            </a:r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63"/>
                </a:ext>
              </a:extLst>
            </a:endParaRPr>
          </a:p>
          <a:p>
            <a:pPr marL="0" indent="0"/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64"/>
                </a:ext>
              </a:extLst>
            </a:endParaRPr>
          </a:p>
          <a:p>
            <a:pPr marL="0" indent="0"/>
            <a:r>
              <a:rPr lang="ru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65"/>
                  </a:ext>
                </a:extLst>
              </a:rPr>
              <a:t>Телофаза</a:t>
            </a:r>
            <a:endParaRPr sz="2000"/>
          </a:p>
        </p:txBody>
      </p:sp>
      <p:sp>
        <p:nvSpPr>
          <p:cNvPr id="881" name="Google Shape;881;g1008e0f8ce3_0_385"/>
          <p:cNvSpPr txBox="1">
            <a:spLocks noGrp="1"/>
          </p:cNvSpPr>
          <p:nvPr>
            <p:ph type="title"/>
          </p:nvPr>
        </p:nvSpPr>
        <p:spPr>
          <a:xfrm>
            <a:off x="3216445" y="671071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 dirty="0"/>
              <a:t>Стадии митоза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505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00b7033cf5_0_2"/>
          <p:cNvSpPr txBox="1">
            <a:spLocks noGrp="1"/>
          </p:cNvSpPr>
          <p:nvPr>
            <p:ph type="title"/>
          </p:nvPr>
        </p:nvSpPr>
        <p:spPr>
          <a:xfrm>
            <a:off x="3180451" y="1123354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/>
              <a:t>Профаза</a:t>
            </a:r>
            <a:endParaRPr/>
          </a:p>
        </p:txBody>
      </p:sp>
      <p:pic>
        <p:nvPicPr>
          <p:cNvPr id="888" name="Google Shape;888;g100b7033cf5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0451" y="2367134"/>
            <a:ext cx="5918399" cy="39608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38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00b7033cf5_0_23"/>
          <p:cNvSpPr txBox="1">
            <a:spLocks noGrp="1"/>
          </p:cNvSpPr>
          <p:nvPr>
            <p:ph type="title"/>
          </p:nvPr>
        </p:nvSpPr>
        <p:spPr>
          <a:xfrm>
            <a:off x="3180451" y="1123354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/>
              <a:t>Метафаза</a:t>
            </a:r>
            <a:endParaRPr/>
          </a:p>
        </p:txBody>
      </p:sp>
      <p:pic>
        <p:nvPicPr>
          <p:cNvPr id="895" name="Google Shape;895;g100b7033cf5_0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634" y="2385534"/>
            <a:ext cx="6118101" cy="4094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4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00b7033cf5_0_16"/>
          <p:cNvSpPr txBox="1">
            <a:spLocks noGrp="1"/>
          </p:cNvSpPr>
          <p:nvPr>
            <p:ph type="body" idx="1"/>
          </p:nvPr>
        </p:nvSpPr>
        <p:spPr>
          <a:xfrm>
            <a:off x="3210242" y="5959645"/>
            <a:ext cx="5753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ru"/>
              <a:t>з</a:t>
            </a:r>
            <a:endParaRPr/>
          </a:p>
        </p:txBody>
      </p:sp>
      <p:sp>
        <p:nvSpPr>
          <p:cNvPr id="902" name="Google Shape;902;g100b7033cf5_0_16"/>
          <p:cNvSpPr txBox="1">
            <a:spLocks noGrp="1"/>
          </p:cNvSpPr>
          <p:nvPr>
            <p:ph type="title"/>
          </p:nvPr>
        </p:nvSpPr>
        <p:spPr>
          <a:xfrm>
            <a:off x="3180451" y="1123354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/>
              <a:t>Анафаза</a:t>
            </a:r>
            <a:endParaRPr/>
          </a:p>
        </p:txBody>
      </p:sp>
      <p:pic>
        <p:nvPicPr>
          <p:cNvPr id="903" name="Google Shape;903;g100b7033cf5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7284" y="2360683"/>
            <a:ext cx="5924733" cy="3046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988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08e0f8ce3_0_7"/>
          <p:cNvSpPr txBox="1">
            <a:spLocks noGrp="1"/>
          </p:cNvSpPr>
          <p:nvPr>
            <p:ph type="title"/>
          </p:nvPr>
        </p:nvSpPr>
        <p:spPr>
          <a:xfrm>
            <a:off x="3544417" y="6121187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 sz="2000">
                <a:latin typeface="Montserrat"/>
                <a:ea typeface="Montserrat"/>
                <a:cs typeface="Montserrat"/>
                <a:sym typeface="Montserrat"/>
              </a:rPr>
              <a:t>Эукариотическая клетка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g1008e0f8ce3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1167" y="467724"/>
            <a:ext cx="5784900" cy="578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625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00b7033cf5_0_9"/>
          <p:cNvSpPr txBox="1">
            <a:spLocks noGrp="1"/>
          </p:cNvSpPr>
          <p:nvPr>
            <p:ph type="title"/>
          </p:nvPr>
        </p:nvSpPr>
        <p:spPr>
          <a:xfrm>
            <a:off x="3170618" y="631742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 dirty="0"/>
              <a:t>Телофаза</a:t>
            </a:r>
            <a:endParaRPr dirty="0"/>
          </a:p>
        </p:txBody>
      </p:sp>
      <p:pic>
        <p:nvPicPr>
          <p:cNvPr id="910" name="Google Shape;910;g100b7033cf5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4700" y="2296874"/>
            <a:ext cx="5753800" cy="3567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413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00b7033cf5_0_34"/>
          <p:cNvSpPr txBox="1">
            <a:spLocks noGrp="1"/>
          </p:cNvSpPr>
          <p:nvPr>
            <p:ph type="title"/>
          </p:nvPr>
        </p:nvSpPr>
        <p:spPr>
          <a:xfrm>
            <a:off x="3249277" y="572747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 dirty="0"/>
              <a:t>Цитокинез</a:t>
            </a:r>
            <a:endParaRPr dirty="0"/>
          </a:p>
        </p:txBody>
      </p:sp>
      <p:pic>
        <p:nvPicPr>
          <p:cNvPr id="917" name="Google Shape;917;g100b7033cf5_0_34"/>
          <p:cNvPicPr preferRelativeResize="0"/>
          <p:nvPr/>
        </p:nvPicPr>
        <p:blipFill rotWithShape="1">
          <a:blip r:embed="rId3">
            <a:alphaModFix/>
          </a:blip>
          <a:srcRect t="11684"/>
          <a:stretch/>
        </p:blipFill>
        <p:spPr>
          <a:xfrm>
            <a:off x="3121350" y="2258650"/>
            <a:ext cx="5753800" cy="3701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12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008e0f8ce3_0_391"/>
          <p:cNvSpPr txBox="1">
            <a:spLocks noGrp="1"/>
          </p:cNvSpPr>
          <p:nvPr>
            <p:ph type="title"/>
          </p:nvPr>
        </p:nvSpPr>
        <p:spPr>
          <a:xfrm>
            <a:off x="3180451" y="1123354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/>
              <a:t>Жизненный </a:t>
            </a:r>
            <a:r>
              <a:rPr lang="ru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66"/>
                  </a:ext>
                </a:extLst>
              </a:rPr>
              <a:t>цикл</a:t>
            </a:r>
            <a:endParaRPr/>
          </a:p>
        </p:txBody>
      </p:sp>
      <p:pic>
        <p:nvPicPr>
          <p:cNvPr id="925" name="Google Shape;925;g1008e0f8ce3_0_39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742" b="16557"/>
          <a:stretch/>
        </p:blipFill>
        <p:spPr>
          <a:xfrm>
            <a:off x="3469333" y="2048967"/>
            <a:ext cx="5381200" cy="391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894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008e0f8ce3_0_397"/>
          <p:cNvSpPr txBox="1">
            <a:spLocks noGrp="1"/>
          </p:cNvSpPr>
          <p:nvPr>
            <p:ph type="body" idx="2"/>
          </p:nvPr>
        </p:nvSpPr>
        <p:spPr>
          <a:xfrm>
            <a:off x="3216445" y="2963539"/>
            <a:ext cx="5318400" cy="2689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ru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67"/>
                  </a:ext>
                </a:extLst>
              </a:rPr>
              <a:t>Гаплоидный  1n</a:t>
            </a:r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68"/>
                </a:ext>
              </a:extLst>
            </a:endParaRPr>
          </a:p>
          <a:p>
            <a:pPr marL="0" indent="0"/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69"/>
                </a:ext>
              </a:extLst>
            </a:endParaRPr>
          </a:p>
          <a:p>
            <a:pPr marL="0" indent="0"/>
            <a:r>
              <a:rPr lang="ru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70"/>
                  </a:ext>
                </a:extLst>
              </a:rPr>
              <a:t>Диплоидный 2n</a:t>
            </a:r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71"/>
                </a:ext>
              </a:extLst>
            </a:endParaRPr>
          </a:p>
          <a:p>
            <a:pPr marL="0" indent="0"/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72"/>
                </a:ext>
              </a:extLst>
            </a:endParaRPr>
          </a:p>
          <a:p>
            <a:pPr marL="0" indent="0"/>
            <a:r>
              <a:rPr lang="ru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73"/>
                  </a:ext>
                </a:extLst>
              </a:rPr>
              <a:t>Другие - 3n, 4n, 5n...</a:t>
            </a:r>
            <a:endParaRPr sz="2000"/>
          </a:p>
        </p:txBody>
      </p:sp>
      <p:sp>
        <p:nvSpPr>
          <p:cNvPr id="932" name="Google Shape;932;g1008e0f8ce3_0_397"/>
          <p:cNvSpPr txBox="1">
            <a:spLocks noGrp="1"/>
          </p:cNvSpPr>
          <p:nvPr>
            <p:ph type="title"/>
          </p:nvPr>
        </p:nvSpPr>
        <p:spPr>
          <a:xfrm>
            <a:off x="3180451" y="1123354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/>
              <a:t>Наборы хромосом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009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00b7033cf5_1_72"/>
          <p:cNvSpPr txBox="1">
            <a:spLocks noGrp="1"/>
          </p:cNvSpPr>
          <p:nvPr>
            <p:ph type="body" idx="1"/>
          </p:nvPr>
        </p:nvSpPr>
        <p:spPr>
          <a:xfrm>
            <a:off x="3216445" y="570567"/>
            <a:ext cx="2770800" cy="4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938" name="Google Shape;938;g100b7033cf5_1_72"/>
          <p:cNvSpPr txBox="1">
            <a:spLocks noGrp="1"/>
          </p:cNvSpPr>
          <p:nvPr>
            <p:ph type="body" idx="2"/>
          </p:nvPr>
        </p:nvSpPr>
        <p:spPr>
          <a:xfrm>
            <a:off x="3216445" y="2963539"/>
            <a:ext cx="5318400" cy="2689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ru" sz="2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Или редукционное деление клетки - способ деления клетки, при котором наследственный материал в них уменьшается вдвое.</a:t>
            </a:r>
            <a:endParaRPr sz="2000" b="1"/>
          </a:p>
        </p:txBody>
      </p:sp>
      <p:sp>
        <p:nvSpPr>
          <p:cNvPr id="939" name="Google Shape;939;g100b7033cf5_1_72"/>
          <p:cNvSpPr txBox="1">
            <a:spLocks noGrp="1"/>
          </p:cNvSpPr>
          <p:nvPr>
            <p:ph type="title"/>
          </p:nvPr>
        </p:nvSpPr>
        <p:spPr>
          <a:xfrm>
            <a:off x="3180451" y="1123354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/>
              <a:t>Мейоз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541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008e0f8ce3_0_403"/>
          <p:cNvSpPr txBox="1">
            <a:spLocks noGrp="1"/>
          </p:cNvSpPr>
          <p:nvPr>
            <p:ph type="body" idx="1"/>
          </p:nvPr>
        </p:nvSpPr>
        <p:spPr>
          <a:xfrm>
            <a:off x="2891868" y="5153401"/>
            <a:ext cx="5753800" cy="10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ru" sz="2000" b="1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Бивалент</a:t>
            </a:r>
            <a:r>
              <a:rPr lang="ru" sz="2000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— пара гомологичных хромосом, связывающихся друг с другом во время мейоза. </a:t>
            </a:r>
            <a:endParaRPr sz="2000" dirty="0"/>
          </a:p>
        </p:txBody>
      </p:sp>
      <p:sp>
        <p:nvSpPr>
          <p:cNvPr id="946" name="Google Shape;946;g1008e0f8ce3_0_403"/>
          <p:cNvSpPr txBox="1">
            <a:spLocks noGrp="1"/>
          </p:cNvSpPr>
          <p:nvPr>
            <p:ph type="title"/>
          </p:nvPr>
        </p:nvSpPr>
        <p:spPr>
          <a:xfrm>
            <a:off x="2566219" y="562915"/>
            <a:ext cx="6158774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 dirty="0"/>
              <a:t>Первое де</a:t>
            </a:r>
            <a:r>
              <a:rPr lang="ru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74"/>
                  </a:ext>
                </a:extLst>
              </a:rPr>
              <a:t>ление</a:t>
            </a:r>
            <a:r>
              <a:rPr lang="ru" dirty="0"/>
              <a:t> мейоза</a:t>
            </a:r>
            <a:endParaRPr dirty="0"/>
          </a:p>
        </p:txBody>
      </p:sp>
      <p:pic>
        <p:nvPicPr>
          <p:cNvPr id="947" name="Google Shape;947;g1008e0f8ce3_0_40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96" t="5901" r="8477" b="58675"/>
          <a:stretch/>
        </p:blipFill>
        <p:spPr>
          <a:xfrm>
            <a:off x="596402" y="2054200"/>
            <a:ext cx="10809018" cy="251949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788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00b7033cf5_0_55"/>
          <p:cNvSpPr txBox="1">
            <a:spLocks noGrp="1"/>
          </p:cNvSpPr>
          <p:nvPr>
            <p:ph type="body" idx="1"/>
          </p:nvPr>
        </p:nvSpPr>
        <p:spPr>
          <a:xfrm>
            <a:off x="3131584" y="5861323"/>
            <a:ext cx="5753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ru" sz="2000" b="1" dirty="0">
                <a:solidFill>
                  <a:srgbClr val="333333"/>
                </a:solidFill>
                <a:highlight>
                  <a:srgbClr val="FBFBFB"/>
                </a:highlight>
                <a:latin typeface="Arial"/>
                <a:ea typeface="Arial"/>
                <a:cs typeface="Arial"/>
                <a:sym typeface="Arial"/>
              </a:rPr>
              <a:t>Кроссинговер</a:t>
            </a:r>
            <a:r>
              <a:rPr lang="ru" sz="2000" dirty="0">
                <a:solidFill>
                  <a:srgbClr val="333333"/>
                </a:solidFill>
                <a:highlight>
                  <a:srgbClr val="FBFBFB"/>
                </a:highlight>
                <a:latin typeface="Arial"/>
                <a:ea typeface="Arial"/>
                <a:cs typeface="Arial"/>
                <a:sym typeface="Arial"/>
              </a:rPr>
              <a:t> — обмен участками между гомологичными хромосомами </a:t>
            </a:r>
            <a:endParaRPr sz="2000" dirty="0"/>
          </a:p>
        </p:txBody>
      </p:sp>
      <p:pic>
        <p:nvPicPr>
          <p:cNvPr id="953" name="Google Shape;953;g100b7033cf5_0_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5728" t="7629" r="-5727" b="3346"/>
          <a:stretch/>
        </p:blipFill>
        <p:spPr>
          <a:xfrm>
            <a:off x="2726777" y="1662962"/>
            <a:ext cx="5753800" cy="3730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955" name="Google Shape;955;g100b7033cf5_0_55"/>
          <p:cNvSpPr txBox="1">
            <a:spLocks noGrp="1"/>
          </p:cNvSpPr>
          <p:nvPr>
            <p:ph type="title"/>
          </p:nvPr>
        </p:nvSpPr>
        <p:spPr>
          <a:xfrm>
            <a:off x="2944477" y="434027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 dirty="0"/>
              <a:t>Кроссинговер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411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010141b15d_0_68"/>
          <p:cNvSpPr txBox="1">
            <a:spLocks noGrp="1"/>
          </p:cNvSpPr>
          <p:nvPr>
            <p:ph type="title"/>
          </p:nvPr>
        </p:nvSpPr>
        <p:spPr>
          <a:xfrm>
            <a:off x="2458064" y="769393"/>
            <a:ext cx="6729045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 dirty="0"/>
              <a:t>Первое де</a:t>
            </a:r>
            <a:r>
              <a:rPr lang="ru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75"/>
                  </a:ext>
                </a:extLst>
              </a:rPr>
              <a:t>ление</a:t>
            </a:r>
            <a:r>
              <a:rPr lang="ru" dirty="0"/>
              <a:t> мейоза</a:t>
            </a:r>
            <a:endParaRPr dirty="0"/>
          </a:p>
        </p:txBody>
      </p:sp>
      <p:pic>
        <p:nvPicPr>
          <p:cNvPr id="962" name="Google Shape;962;g1010141b15d_0_6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084" t="5619" r="10649" b="60640"/>
          <a:stretch/>
        </p:blipFill>
        <p:spPr>
          <a:xfrm>
            <a:off x="1673294" y="2988999"/>
            <a:ext cx="8925880" cy="226312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560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008e0f8ce3_0_409"/>
          <p:cNvSpPr txBox="1">
            <a:spLocks noGrp="1"/>
          </p:cNvSpPr>
          <p:nvPr>
            <p:ph type="title"/>
          </p:nvPr>
        </p:nvSpPr>
        <p:spPr>
          <a:xfrm>
            <a:off x="1701322" y="594869"/>
            <a:ext cx="6675762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 sz="4000" dirty="0">
                <a:latin typeface="Montserrat"/>
                <a:ea typeface="Montserrat"/>
                <a:cs typeface="Montserrat"/>
                <a:sym typeface="Montserrat"/>
              </a:rPr>
              <a:t>Второе деление мейоза</a:t>
            </a:r>
            <a:endParaRPr sz="4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9" name="Google Shape;969;g1008e0f8ce3_0_4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9954" y="1355537"/>
            <a:ext cx="4064201" cy="492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980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008e0f8ce3_0_421"/>
          <p:cNvSpPr txBox="1">
            <a:spLocks noGrp="1"/>
          </p:cNvSpPr>
          <p:nvPr>
            <p:ph type="body" idx="3"/>
          </p:nvPr>
        </p:nvSpPr>
        <p:spPr>
          <a:xfrm>
            <a:off x="3216445" y="570567"/>
            <a:ext cx="2770800" cy="4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endParaRPr/>
          </a:p>
        </p:txBody>
      </p:sp>
      <p:pic>
        <p:nvPicPr>
          <p:cNvPr id="976" name="Google Shape;976;g1008e0f8ce3_0_42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r="-947"/>
          <a:stretch/>
        </p:blipFill>
        <p:spPr>
          <a:xfrm>
            <a:off x="1811648" y="570567"/>
            <a:ext cx="8351193" cy="59016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512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0b7033cf5_1_26"/>
          <p:cNvSpPr txBox="1">
            <a:spLocks noGrp="1"/>
          </p:cNvSpPr>
          <p:nvPr>
            <p:ph type="body" idx="3"/>
          </p:nvPr>
        </p:nvSpPr>
        <p:spPr>
          <a:xfrm>
            <a:off x="3216445" y="570567"/>
            <a:ext cx="2770800" cy="4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23" name="Google Shape;223;g100b7033cf5_1_26"/>
          <p:cNvSpPr txBox="1">
            <a:spLocks noGrp="1"/>
          </p:cNvSpPr>
          <p:nvPr>
            <p:ph type="title"/>
          </p:nvPr>
        </p:nvSpPr>
        <p:spPr>
          <a:xfrm>
            <a:off x="3180451" y="1123354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/>
              <a:t>Цитоплазма и мембрана</a:t>
            </a:r>
            <a:endParaRPr/>
          </a:p>
        </p:txBody>
      </p:sp>
      <p:pic>
        <p:nvPicPr>
          <p:cNvPr id="224" name="Google Shape;224;g100b7033cf5_1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5800" y="2738660"/>
            <a:ext cx="5753800" cy="3792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89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08e0f8ce3_0_0"/>
          <p:cNvSpPr txBox="1">
            <a:spLocks noGrp="1"/>
          </p:cNvSpPr>
          <p:nvPr>
            <p:ph type="body" idx="2"/>
          </p:nvPr>
        </p:nvSpPr>
        <p:spPr>
          <a:xfrm>
            <a:off x="3422923" y="3111023"/>
            <a:ext cx="5318400" cy="2689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ru" sz="2000" dirty="0">
                <a:solidFill>
                  <a:srgbClr val="333333"/>
                </a:solidFill>
                <a:highlight>
                  <a:srgbClr val="FFFFFF"/>
                </a:highlight>
              </a:rPr>
              <a:t>Постоянные внутриклеточные структуры, выполняющие определённые функции, необходимые для поддержания жизнедеятельности клетки.</a:t>
            </a:r>
            <a:endParaRPr sz="20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indent="0"/>
            <a:endParaRPr dirty="0"/>
          </a:p>
        </p:txBody>
      </p:sp>
      <p:sp>
        <p:nvSpPr>
          <p:cNvPr id="231" name="Google Shape;231;g1008e0f8ce3_0_0"/>
          <p:cNvSpPr txBox="1">
            <a:spLocks noGrp="1"/>
          </p:cNvSpPr>
          <p:nvPr>
            <p:ph type="title"/>
          </p:nvPr>
        </p:nvSpPr>
        <p:spPr>
          <a:xfrm>
            <a:off x="2364374" y="808722"/>
            <a:ext cx="7212246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 dirty="0"/>
              <a:t>Органоиды или органеллы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11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08e0f8ce3_0_13"/>
          <p:cNvSpPr txBox="1">
            <a:spLocks noGrp="1"/>
          </p:cNvSpPr>
          <p:nvPr>
            <p:ph type="body" idx="2"/>
          </p:nvPr>
        </p:nvSpPr>
        <p:spPr>
          <a:xfrm>
            <a:off x="3216445" y="2963539"/>
            <a:ext cx="5318400" cy="2689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ru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Немембранные</a:t>
            </a:r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</a:ext>
              </a:extLst>
            </a:endParaRPr>
          </a:p>
          <a:p>
            <a:pPr marL="0" indent="0"/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"/>
                </a:ext>
              </a:extLst>
            </a:endParaRPr>
          </a:p>
          <a:p>
            <a:pPr marL="0" indent="0"/>
            <a:r>
              <a:rPr lang="ru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"/>
                  </a:ext>
                </a:extLst>
              </a:rPr>
              <a:t>Одномембранные</a:t>
            </a:r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4"/>
                </a:ext>
              </a:extLst>
            </a:endParaRPr>
          </a:p>
          <a:p>
            <a:pPr marL="0" indent="0"/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5"/>
                </a:ext>
              </a:extLst>
            </a:endParaRPr>
          </a:p>
          <a:p>
            <a:pPr marL="0" indent="0"/>
            <a:r>
              <a:rPr lang="ru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6"/>
                  </a:ext>
                </a:extLst>
              </a:rPr>
              <a:t>Двумембранные</a:t>
            </a:r>
            <a:endParaRPr sz="2000"/>
          </a:p>
          <a:p>
            <a:pPr marL="0" indent="0"/>
            <a:endParaRPr sz="2000"/>
          </a:p>
        </p:txBody>
      </p:sp>
      <p:sp>
        <p:nvSpPr>
          <p:cNvPr id="238" name="Google Shape;238;g1008e0f8ce3_0_13"/>
          <p:cNvSpPr txBox="1">
            <a:spLocks noGrp="1"/>
          </p:cNvSpPr>
          <p:nvPr>
            <p:ph type="title"/>
          </p:nvPr>
        </p:nvSpPr>
        <p:spPr>
          <a:xfrm>
            <a:off x="3180451" y="1123354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/>
              <a:t>Типы органоидов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407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08e0f8ce3_0_19"/>
          <p:cNvSpPr txBox="1">
            <a:spLocks noGrp="1"/>
          </p:cNvSpPr>
          <p:nvPr>
            <p:ph type="body" idx="2"/>
          </p:nvPr>
        </p:nvSpPr>
        <p:spPr>
          <a:xfrm>
            <a:off x="3216445" y="2963539"/>
            <a:ext cx="5318400" cy="2689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ru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7"/>
                  </a:ext>
                </a:extLst>
              </a:rPr>
              <a:t>Рибосомы</a:t>
            </a:r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8"/>
                </a:ext>
              </a:extLst>
            </a:endParaRPr>
          </a:p>
          <a:p>
            <a:pPr marL="0" indent="0"/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9"/>
                </a:ext>
              </a:extLst>
            </a:endParaRPr>
          </a:p>
          <a:p>
            <a:pPr marL="0" indent="0"/>
            <a:r>
              <a:rPr lang="ru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0"/>
                  </a:ext>
                </a:extLst>
              </a:rPr>
              <a:t>Цитоскелет</a:t>
            </a:r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1"/>
                </a:ext>
              </a:extLst>
            </a:endParaRPr>
          </a:p>
          <a:p>
            <a:pPr marL="0" indent="0"/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2"/>
                </a:ext>
              </a:extLst>
            </a:endParaRPr>
          </a:p>
          <a:p>
            <a:pPr marL="0" indent="0"/>
            <a:r>
              <a:rPr lang="ru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3"/>
                  </a:ext>
                </a:extLst>
              </a:rPr>
              <a:t>Клеточный центр</a:t>
            </a:r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4"/>
                </a:ext>
              </a:extLst>
            </a:endParaRPr>
          </a:p>
          <a:p>
            <a:pPr marL="0" indent="0"/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5"/>
                </a:ext>
              </a:extLst>
            </a:endParaRPr>
          </a:p>
          <a:p>
            <a:pPr marL="0" indent="0"/>
            <a:r>
              <a:rPr lang="ru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6"/>
                  </a:ext>
                </a:extLst>
              </a:rPr>
              <a:t>Жгутик</a:t>
            </a:r>
            <a:endParaRPr sz="2000"/>
          </a:p>
        </p:txBody>
      </p:sp>
      <p:sp>
        <p:nvSpPr>
          <p:cNvPr id="245" name="Google Shape;245;g1008e0f8ce3_0_19"/>
          <p:cNvSpPr txBox="1">
            <a:spLocks noGrp="1"/>
          </p:cNvSpPr>
          <p:nvPr>
            <p:ph type="title"/>
          </p:nvPr>
        </p:nvSpPr>
        <p:spPr>
          <a:xfrm>
            <a:off x="2079238" y="897212"/>
            <a:ext cx="7910336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 dirty="0"/>
              <a:t>Немембранные органоиды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92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08e0f8ce3_0_37"/>
          <p:cNvSpPr txBox="1">
            <a:spLocks noGrp="1"/>
          </p:cNvSpPr>
          <p:nvPr>
            <p:ph type="title"/>
          </p:nvPr>
        </p:nvSpPr>
        <p:spPr>
          <a:xfrm>
            <a:off x="2905148" y="369723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 dirty="0"/>
              <a:t>Рибосом</a:t>
            </a:r>
            <a:r>
              <a:rPr lang="ru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7"/>
                  </a:ext>
                </a:extLst>
              </a:rPr>
              <a:t>ы</a:t>
            </a:r>
            <a:endParaRPr dirty="0"/>
          </a:p>
        </p:txBody>
      </p:sp>
      <p:pic>
        <p:nvPicPr>
          <p:cNvPr id="253" name="Google Shape;253;g1008e0f8ce3_0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8394" y="2018323"/>
            <a:ext cx="6985534" cy="42461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60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08e0f8ce3_0_49"/>
          <p:cNvSpPr txBox="1">
            <a:spLocks noGrp="1"/>
          </p:cNvSpPr>
          <p:nvPr>
            <p:ph type="title"/>
          </p:nvPr>
        </p:nvSpPr>
        <p:spPr>
          <a:xfrm>
            <a:off x="2993638" y="498421"/>
            <a:ext cx="5318400" cy="134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ru" dirty="0"/>
              <a:t>Цитоскелет</a:t>
            </a:r>
            <a:endParaRPr dirty="0"/>
          </a:p>
        </p:txBody>
      </p:sp>
      <p:pic>
        <p:nvPicPr>
          <p:cNvPr id="261" name="Google Shape;261;g1008e0f8ce3_0_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751224" y="1347019"/>
            <a:ext cx="5488207" cy="525731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215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367</Words>
  <Application>Microsoft Office PowerPoint</Application>
  <PresentationFormat>Широкоэкранный</PresentationFormat>
  <Paragraphs>106</Paragraphs>
  <Slides>39</Slides>
  <Notes>38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Montserrat</vt:lpstr>
      <vt:lpstr>Montserrat SemiBold</vt:lpstr>
      <vt:lpstr>Roboto</vt:lpstr>
      <vt:lpstr>Тема Office</vt:lpstr>
      <vt:lpstr>Эукариотическая клетка</vt:lpstr>
      <vt:lpstr>Презентация PowerPoint</vt:lpstr>
      <vt:lpstr>Эукариотическая клетка</vt:lpstr>
      <vt:lpstr>Цитоплазма и мембрана</vt:lpstr>
      <vt:lpstr>Органоиды или органеллы</vt:lpstr>
      <vt:lpstr>Типы органоидов</vt:lpstr>
      <vt:lpstr>Немембранные органоиды</vt:lpstr>
      <vt:lpstr>Рибосомы</vt:lpstr>
      <vt:lpstr>Цитоскелет</vt:lpstr>
      <vt:lpstr>Клеточный центр (центриоль)</vt:lpstr>
      <vt:lpstr>Жгутик</vt:lpstr>
      <vt:lpstr>Одномембранные органоиды</vt:lpstr>
      <vt:lpstr>Эндоплазматическая сеть</vt:lpstr>
      <vt:lpstr>Комплекс Гольджи</vt:lpstr>
      <vt:lpstr>Везикулы</vt:lpstr>
      <vt:lpstr>Двумембранные органоиды</vt:lpstr>
      <vt:lpstr>Митохондрии</vt:lpstr>
      <vt:lpstr>Хлоропласты</vt:lpstr>
      <vt:lpstr>Ядро</vt:lpstr>
      <vt:lpstr>Ядрышко</vt:lpstr>
      <vt:lpstr>Строение хромосомы</vt:lpstr>
      <vt:lpstr>Компактизация ДНК </vt:lpstr>
      <vt:lpstr>Жизненный цикл клетки</vt:lpstr>
      <vt:lpstr>Интерфаза</vt:lpstr>
      <vt:lpstr>Презентация PowerPoint</vt:lpstr>
      <vt:lpstr>Стадии митоза</vt:lpstr>
      <vt:lpstr>Профаза</vt:lpstr>
      <vt:lpstr>Метафаза</vt:lpstr>
      <vt:lpstr>Анафаза</vt:lpstr>
      <vt:lpstr>Телофаза</vt:lpstr>
      <vt:lpstr>Цитокинез</vt:lpstr>
      <vt:lpstr>Жизненный цикл</vt:lpstr>
      <vt:lpstr>Наборы хромосом</vt:lpstr>
      <vt:lpstr>Мейоз</vt:lpstr>
      <vt:lpstr>Первое деление мейоза</vt:lpstr>
      <vt:lpstr>Кроссинговер</vt:lpstr>
      <vt:lpstr>Первое деление мейоза</vt:lpstr>
      <vt:lpstr>Второе деление мейоза</vt:lpstr>
      <vt:lpstr>Презентация PowerPoint</vt:lpstr>
    </vt:vector>
  </TitlesOfParts>
  <Company>School57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Экариотическая клетка</dc:title>
  <dc:creator>Чернов Тимур Александрович</dc:creator>
  <cp:lastModifiedBy>Чернов Тимур Александрович</cp:lastModifiedBy>
  <cp:revision>8</cp:revision>
  <dcterms:created xsi:type="dcterms:W3CDTF">2022-11-17T09:11:58Z</dcterms:created>
  <dcterms:modified xsi:type="dcterms:W3CDTF">2022-11-17T16:14:24Z</dcterms:modified>
</cp:coreProperties>
</file>